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1FF"/>
    <a:srgbClr val="CCFFCC"/>
    <a:srgbClr val="F7FCD0"/>
    <a:srgbClr val="FFFFCC"/>
    <a:srgbClr val="FEE6F5"/>
    <a:srgbClr val="FFCCFF"/>
    <a:srgbClr val="FF99CC"/>
    <a:srgbClr val="F7CB7D"/>
    <a:srgbClr val="F9A58B"/>
    <a:srgbClr val="FEFA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76" d="100"/>
          <a:sy n="76" d="100"/>
        </p:scale>
        <p:origin x="-34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D4C8FA-A31B-44DB-876A-C0C38247A1C2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60F237-2E48-4F87-9CD8-EBE6BC2CB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2737"/>
            <a:ext cx="7198568" cy="25477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Аспект развития коммуникативной функциональной грамотности 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обучении в технологии педагогической мастерской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к.п.н. Беловой Н.И.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3" descr="сунду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157192"/>
            <a:ext cx="1557809" cy="1557809"/>
          </a:xfrm>
          <a:prstGeom prst="rect">
            <a:avLst/>
          </a:prstGeom>
        </p:spPr>
      </p:pic>
      <p:sp>
        <p:nvSpPr>
          <p:cNvPr id="9" name="Шестиугольник 8"/>
          <p:cNvSpPr/>
          <p:nvPr/>
        </p:nvSpPr>
        <p:spPr>
          <a:xfrm>
            <a:off x="3203848" y="2348880"/>
            <a:ext cx="2304256" cy="2016224"/>
          </a:xfrm>
          <a:prstGeom prst="hexagon">
            <a:avLst/>
          </a:prstGeom>
          <a:gradFill>
            <a:gsLst>
              <a:gs pos="39999">
                <a:srgbClr val="F9A58B"/>
              </a:gs>
              <a:gs pos="70000">
                <a:srgbClr val="F7FCD0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Задания, выполнение которых приводит к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коммуника-ции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3203848" y="188640"/>
            <a:ext cx="2304256" cy="2016224"/>
          </a:xfrm>
          <a:prstGeom prst="hexagon">
            <a:avLst/>
          </a:prstGeom>
          <a:gradFill>
            <a:gsLst>
              <a:gs pos="70000">
                <a:srgbClr val="F7FCD0"/>
              </a:gs>
              <a:gs pos="100000">
                <a:srgbClr val="FEE6F5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творческого характера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5148064" y="1268760"/>
            <a:ext cx="2304256" cy="2016224"/>
          </a:xfrm>
          <a:prstGeom prst="hexagon">
            <a:avLst/>
          </a:prstGeom>
          <a:gradFill>
            <a:gsLst>
              <a:gs pos="70000">
                <a:srgbClr val="F7FCD0"/>
              </a:gs>
              <a:gs pos="100000">
                <a:srgbClr val="FEE6F5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с высокой степенью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неопределен-ности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5148064" y="3429000"/>
            <a:ext cx="2304256" cy="2016224"/>
          </a:xfrm>
          <a:prstGeom prst="hexagon">
            <a:avLst/>
          </a:prstGeom>
          <a:gradFill>
            <a:gsLst>
              <a:gs pos="70000">
                <a:srgbClr val="F7FCD0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задания, рождающие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вопроситель-ную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учащегося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3203848" y="4509120"/>
            <a:ext cx="2304256" cy="2016224"/>
          </a:xfrm>
          <a:prstGeom prst="hexagon">
            <a:avLst/>
          </a:prstGeom>
          <a:gradFill>
            <a:gsLst>
              <a:gs pos="70000">
                <a:srgbClr val="F7FCD0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задания,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имеющие явного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рационального решения</a:t>
            </a:r>
            <a:r>
              <a:rPr lang="ru-RU" sz="1700" dirty="0"/>
              <a:t> 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1259632" y="3429000"/>
            <a:ext cx="2304256" cy="2016224"/>
          </a:xfrm>
          <a:prstGeom prst="hexagon">
            <a:avLst/>
          </a:prstGeom>
          <a:gradFill>
            <a:gsLst>
              <a:gs pos="70000">
                <a:srgbClr val="F7FCD0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упражне-ниями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активитес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1259632" y="1268760"/>
            <a:ext cx="2304256" cy="2016224"/>
          </a:xfrm>
          <a:prstGeom prst="hexagon">
            <a:avLst/>
          </a:prstGeom>
          <a:gradFill>
            <a:gsLst>
              <a:gs pos="70000">
                <a:srgbClr val="F7FCD0"/>
              </a:gs>
              <a:gs pos="100000">
                <a:srgbClr val="FEE6F5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со скрытой проблемой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0">
              <a:schemeClr val="accent1">
                <a:lumMod val="20000"/>
                <a:lumOff val="80000"/>
              </a:schemeClr>
            </a:gs>
            <a:gs pos="99000">
              <a:srgbClr val="C9F1FF">
                <a:alpha val="80000"/>
              </a:srgb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720080"/>
          </a:xfrm>
        </p:spPr>
        <p:txBody>
          <a:bodyPr>
            <a:noAutofit/>
          </a:bodyPr>
          <a:lstStyle/>
          <a:p>
            <a:pPr algn="ctr"/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Действия людей </a:t>
            </a:r>
            <a:b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высокой коммуникативной функциональной грамотностью</a:t>
            </a:r>
            <a:endParaRPr lang="ru-RU" sz="2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86000" y="1196752"/>
            <a:ext cx="6534472" cy="51849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Способны контактировать лицом к лицу, без посредников.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Умеют находить общие цели с учетом потребности и интересов каждого.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Кооперативно взаимозависимы:  способны участвовать в распределении функций и ролей в совместной деятельности.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Создают и разделяют общие нормы и правила для координации действий по отношению  друг к другу и к среде.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Видят преимущества от объединения.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Испытывают чувство солидарности друг с другом и признательность за коммуникацию.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Обладают дифференцированным представлением друг о друге.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Связаны достаточно стабильными эмоциональными отношениями.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03848" y="2492896"/>
            <a:ext cx="2520280" cy="1077218"/>
          </a:xfrm>
          <a:prstGeom prst="rect">
            <a:avLst/>
          </a:prstGeom>
          <a:gradFill flip="none" rotWithShape="1">
            <a:gsLst>
              <a:gs pos="0">
                <a:srgbClr val="EEF999"/>
              </a:gs>
              <a:gs pos="50000">
                <a:srgbClr val="EEF999">
                  <a:shade val="67500"/>
                  <a:satMod val="115000"/>
                </a:srgbClr>
              </a:gs>
              <a:gs pos="100000">
                <a:srgbClr val="EEF99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Функциональная грамотность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715200" cy="59972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образования –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функционально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грамотная личность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789040"/>
            <a:ext cx="2448272" cy="1107996"/>
          </a:xfrm>
          <a:prstGeom prst="rect">
            <a:avLst/>
          </a:prstGeom>
          <a:gradFill flip="none" rotWithShape="1">
            <a:gsLst>
              <a:gs pos="0">
                <a:srgbClr val="EEF999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Функциональная компетентность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012160" y="1196752"/>
            <a:ext cx="2520280" cy="1077218"/>
          </a:xfrm>
          <a:prstGeom prst="rect">
            <a:avLst/>
          </a:prstGeom>
          <a:gradFill flip="none" rotWithShape="1">
            <a:gsLst>
              <a:gs pos="0">
                <a:srgbClr val="CCFF33"/>
              </a:gs>
              <a:gs pos="50000">
                <a:srgbClr val="A0C749">
                  <a:shade val="67500"/>
                  <a:satMod val="115000"/>
                </a:srgbClr>
              </a:gs>
              <a:gs pos="100000">
                <a:srgbClr val="A0C74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ультура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2902602" y="3514222"/>
            <a:ext cx="314461" cy="288032"/>
          </a:xfrm>
          <a:prstGeom prst="bentConnector2">
            <a:avLst/>
          </a:prstGeom>
          <a:ln w="15875">
            <a:solidFill>
              <a:schemeClr val="tx1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/>
          <p:nvPr/>
        </p:nvCxnSpPr>
        <p:spPr>
          <a:xfrm rot="5400000" flipH="1" flipV="1">
            <a:off x="5710917" y="2218075"/>
            <a:ext cx="314454" cy="288032"/>
          </a:xfrm>
          <a:prstGeom prst="bentConnector2">
            <a:avLst/>
          </a:prstGeom>
          <a:ln w="15875">
            <a:solidFill>
              <a:schemeClr val="tx1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https://static.smartafisha.ru/photo/training/25/97/259741/photo_1915594_5d36bed4ce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953376" cy="27682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stockphoto-479492139-612x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2436271" cy="2448272"/>
          </a:xfrm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323528" y="4653136"/>
            <a:ext cx="2736304" cy="115212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107504" y="5517232"/>
            <a:ext cx="8640960" cy="1080120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  <a:ln w="3175" cmpd="sng">
            <a:solidFill>
              <a:schemeClr val="tx1"/>
            </a:solidFill>
          </a:ln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Педагогическая мастерская 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человекозависимая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 и </a:t>
            </a:r>
            <a:r>
              <a:rPr kumimoji="0" lang="ru-RU" sz="24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человекомерная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 </a:t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образовательная</a:t>
            </a:r>
            <a:r>
              <a:rPr kumimoji="0" lang="ru-RU" sz="24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Times New Roman" pitchFamily="18" charset="0"/>
              </a:rPr>
              <a:t> технология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08104" y="3140968"/>
            <a:ext cx="2952328" cy="2232248"/>
          </a:xfrm>
          <a:prstGeom prst="ellipse">
            <a:avLst/>
          </a:prstGeom>
          <a:solidFill>
            <a:srgbClr val="F7CB7D">
              <a:alpha val="42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small" dirty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Человек действующий и </a:t>
            </a:r>
            <a:r>
              <a:rPr lang="ru-RU" cap="small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взаимодействующий </a:t>
            </a:r>
            <a:r>
              <a:rPr lang="ru-RU" cap="small" dirty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в </a:t>
            </a:r>
            <a:r>
              <a:rPr lang="ru-RU" cap="small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соответствии </a:t>
            </a:r>
            <a:r>
              <a:rPr lang="ru-RU" cap="small" dirty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с </a:t>
            </a:r>
            <a:r>
              <a:rPr lang="ru-RU" cap="small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общественными </a:t>
            </a:r>
            <a:r>
              <a:rPr lang="ru-RU" cap="small" dirty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ценностями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75856" y="116632"/>
            <a:ext cx="2088232" cy="1584176"/>
          </a:xfrm>
          <a:prstGeom prst="ellipse">
            <a:avLst/>
          </a:prstGeom>
          <a:solidFill>
            <a:srgbClr val="F7CB7D">
              <a:alpha val="42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small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Человек познающий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43608" y="980728"/>
            <a:ext cx="2088232" cy="1584176"/>
          </a:xfrm>
          <a:prstGeom prst="ellipse">
            <a:avLst/>
          </a:prstGeom>
          <a:solidFill>
            <a:srgbClr val="F7CB7D">
              <a:alpha val="42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small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Человек </a:t>
            </a:r>
            <a:r>
              <a:rPr lang="ru-RU" cap="small" dirty="0" err="1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самостоя-тельный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508104" y="980728"/>
            <a:ext cx="2088232" cy="1584176"/>
          </a:xfrm>
          <a:prstGeom prst="ellipse">
            <a:avLst/>
          </a:prstGeom>
          <a:solidFill>
            <a:srgbClr val="F7CB7D">
              <a:alpha val="42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small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Человек творческий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51520" y="3140968"/>
            <a:ext cx="2952328" cy="2232248"/>
          </a:xfrm>
          <a:prstGeom prst="ellipse">
            <a:avLst/>
          </a:prstGeom>
          <a:solidFill>
            <a:srgbClr val="F7CB7D">
              <a:alpha val="42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cap="small" dirty="0" smtClean="0">
                <a:solidFill>
                  <a:schemeClr val="tx1"/>
                </a:solidFill>
                <a:latin typeface="Calibri" pitchFamily="34" charset="0"/>
                <a:ea typeface="+mj-ea"/>
                <a:cs typeface="Times New Roman" pitchFamily="18" charset="0"/>
              </a:rPr>
              <a:t>Человек владеющий ключевыми компетенциями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методологические подходы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становлению и развитию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 функциональной грамотности </a:t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педагогической мастерской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depositphotos_115906502-stock-illustration-opened-door-web-ic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988840"/>
            <a:ext cx="1237838" cy="2048457"/>
          </a:xfrm>
        </p:spPr>
      </p:pic>
      <p:sp>
        <p:nvSpPr>
          <p:cNvPr id="15" name="Содержимое 14"/>
          <p:cNvSpPr>
            <a:spLocks noGrp="1"/>
          </p:cNvSpPr>
          <p:nvPr>
            <p:ph sz="quarter" idx="1"/>
          </p:nvPr>
        </p:nvSpPr>
        <p:spPr>
          <a:xfrm rot="17662319">
            <a:off x="-112201" y="4558359"/>
            <a:ext cx="2088232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4" descr="depositphotos_115906502-stock-illustration-opened-door-web-ic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308304" y="1988840"/>
            <a:ext cx="1237838" cy="2048457"/>
          </a:xfrm>
        </p:spPr>
      </p:pic>
      <p:pic>
        <p:nvPicPr>
          <p:cNvPr id="17" name="Содержимое 4" descr="depositphotos_115906502-stock-illustration-opened-door-web-ic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1237838" cy="2048457"/>
          </a:xfrm>
        </p:spPr>
      </p:pic>
      <p:pic>
        <p:nvPicPr>
          <p:cNvPr id="18" name="Содержимое 4" descr="depositphotos_115906502-stock-illustration-opened-door-web-ic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1237838" cy="2048457"/>
          </a:xfrm>
        </p:spPr>
      </p:pic>
      <p:pic>
        <p:nvPicPr>
          <p:cNvPr id="19" name="Содержимое 4" descr="depositphotos_115906502-stock-illustration-opened-door-web-ic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1237838" cy="2048457"/>
          </a:xfrm>
        </p:spPr>
      </p:pic>
      <p:pic>
        <p:nvPicPr>
          <p:cNvPr id="20" name="Содержимое 4" descr="depositphotos_115906502-stock-illustration-opened-door-web-ic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88840"/>
            <a:ext cx="1237838" cy="2048457"/>
          </a:xfrm>
        </p:spPr>
      </p:pic>
      <p:sp>
        <p:nvSpPr>
          <p:cNvPr id="21" name="Содержимое 14"/>
          <p:cNvSpPr>
            <a:spLocks noGrp="1"/>
          </p:cNvSpPr>
          <p:nvPr>
            <p:ph sz="quarter" idx="1"/>
          </p:nvPr>
        </p:nvSpPr>
        <p:spPr>
          <a:xfrm rot="17597294">
            <a:off x="668484" y="4877435"/>
            <a:ext cx="2592288" cy="576064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одержимое 14"/>
          <p:cNvSpPr>
            <a:spLocks noGrp="1"/>
          </p:cNvSpPr>
          <p:nvPr>
            <p:ph sz="quarter" idx="1"/>
          </p:nvPr>
        </p:nvSpPr>
        <p:spPr>
          <a:xfrm rot="17530616">
            <a:off x="4493996" y="4877333"/>
            <a:ext cx="3420894" cy="576064"/>
          </a:xfrm>
        </p:spPr>
        <p:txBody>
          <a:bodyPr>
            <a:no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14"/>
          <p:cNvSpPr>
            <a:spLocks noGrp="1"/>
          </p:cNvSpPr>
          <p:nvPr>
            <p:ph sz="quarter" idx="1"/>
          </p:nvPr>
        </p:nvSpPr>
        <p:spPr>
          <a:xfrm rot="17564170">
            <a:off x="3698758" y="4674930"/>
            <a:ext cx="2304256" cy="5760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контекстный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одержимое 14"/>
          <p:cNvSpPr>
            <a:spLocks noGrp="1"/>
          </p:cNvSpPr>
          <p:nvPr>
            <p:ph sz="quarter" idx="1"/>
          </p:nvPr>
        </p:nvSpPr>
        <p:spPr>
          <a:xfrm rot="17546201">
            <a:off x="1886663" y="4472375"/>
            <a:ext cx="2992691" cy="8658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ориентированный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одержимое 14"/>
          <p:cNvSpPr>
            <a:spLocks noGrp="1"/>
          </p:cNvSpPr>
          <p:nvPr>
            <p:ph sz="quarter" idx="1"/>
          </p:nvPr>
        </p:nvSpPr>
        <p:spPr>
          <a:xfrm rot="17356415">
            <a:off x="6481953" y="4833484"/>
            <a:ext cx="2520280" cy="6480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интегративный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Инструментарий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коммуникативной функциональной грамотности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ундук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3861048"/>
            <a:ext cx="2964639" cy="2875193"/>
          </a:xfrm>
        </p:spPr>
      </p:pic>
      <p:pic>
        <p:nvPicPr>
          <p:cNvPr id="14" name="Содержимое 13" descr="сундук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3789040"/>
            <a:ext cx="2925961" cy="2925961"/>
          </a:xfrm>
        </p:spPr>
      </p:pic>
      <p:pic>
        <p:nvPicPr>
          <p:cNvPr id="15" name="Рисунок 14" descr="сунду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772816"/>
            <a:ext cx="3106776" cy="2664296"/>
          </a:xfrm>
          <a:prstGeom prst="rect">
            <a:avLst/>
          </a:prstGeom>
        </p:spPr>
      </p:pic>
      <p:sp>
        <p:nvSpPr>
          <p:cNvPr id="20" name="Выноска 2 (без границы) 19"/>
          <p:cNvSpPr/>
          <p:nvPr/>
        </p:nvSpPr>
        <p:spPr>
          <a:xfrm>
            <a:off x="467544" y="2492896"/>
            <a:ext cx="2016224" cy="1512168"/>
          </a:xfrm>
          <a:prstGeom prst="callout2">
            <a:avLst>
              <a:gd name="adj1" fmla="val 30822"/>
              <a:gd name="adj2" fmla="val 306"/>
              <a:gd name="adj3" fmla="val 30711"/>
              <a:gd name="adj4" fmla="val -12182"/>
              <a:gd name="adj5" fmla="val 163224"/>
              <a:gd name="adj6" fmla="val -8623"/>
            </a:avLst>
          </a:prstGeom>
          <a:gradFill>
            <a:gsLst>
              <a:gs pos="0">
                <a:srgbClr val="FEFAB4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атмосферы психологической безопасности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носка 2 (без границы) 20"/>
          <p:cNvSpPr/>
          <p:nvPr/>
        </p:nvSpPr>
        <p:spPr>
          <a:xfrm>
            <a:off x="3563888" y="4869160"/>
            <a:ext cx="1800200" cy="1296144"/>
          </a:xfrm>
          <a:prstGeom prst="callout2">
            <a:avLst>
              <a:gd name="adj1" fmla="val 14097"/>
              <a:gd name="adj2" fmla="val 64"/>
              <a:gd name="adj3" fmla="val 14873"/>
              <a:gd name="adj4" fmla="val -12202"/>
              <a:gd name="adj5" fmla="val -72011"/>
              <a:gd name="adj6" fmla="val -11401"/>
            </a:avLst>
          </a:prstGeom>
          <a:gradFill>
            <a:gsLst>
              <a:gs pos="0">
                <a:srgbClr val="FEFAB4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Разнообразие форм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Выноска 2 (без границы) 21"/>
          <p:cNvSpPr/>
          <p:nvPr/>
        </p:nvSpPr>
        <p:spPr>
          <a:xfrm>
            <a:off x="6660232" y="2204864"/>
            <a:ext cx="1584176" cy="1296144"/>
          </a:xfrm>
          <a:prstGeom prst="callout2">
            <a:avLst>
              <a:gd name="adj1" fmla="val 64490"/>
              <a:gd name="adj2" fmla="val -721"/>
              <a:gd name="adj3" fmla="val 64490"/>
              <a:gd name="adj4" fmla="val -14764"/>
              <a:gd name="adj5" fmla="val 163666"/>
              <a:gd name="adj6" fmla="val -14227"/>
            </a:avLst>
          </a:prstGeom>
          <a:gradFill>
            <a:gsLst>
              <a:gs pos="0">
                <a:srgbClr val="FEFAB4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АТМОСФЕРЫ БЕЗОПАСНЫХ КОММУНИКАЦИЙ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обла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3481" y="620688"/>
            <a:ext cx="8532948" cy="6237312"/>
          </a:xfrm>
        </p:spPr>
      </p:pic>
      <p:pic>
        <p:nvPicPr>
          <p:cNvPr id="5" name="Содержимое 4" descr="сундук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96336" y="5784056"/>
            <a:ext cx="1106534" cy="1073944"/>
          </a:xfrm>
        </p:spPr>
      </p:pic>
      <p:sp>
        <p:nvSpPr>
          <p:cNvPr id="7" name="TextBox 6"/>
          <p:cNvSpPr txBox="1"/>
          <p:nvPr/>
        </p:nvSpPr>
        <p:spPr>
          <a:xfrm>
            <a:off x="3923928" y="27809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2924944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рефлексии как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безоценочной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форме высказывания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340768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практике коммуникаций задавать вопросы на понимание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14908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запись мастером на доске или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флип-чате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индивидуальных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групповых высказываний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участников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134076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поддержке выступающих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204864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правило доверия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602128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неспешность проживания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68144" y="5805264"/>
            <a:ext cx="1728192" cy="934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запрет на любое оценивание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692696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необязательность озвучивания опыта личного содержания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5229200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разрешение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конструктивной критики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3212976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разрешение на анонимность при афишировании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4221088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активному слушанию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лако кус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3528392" cy="1577477"/>
          </a:xfrm>
        </p:spPr>
      </p:pic>
      <p:pic>
        <p:nvPicPr>
          <p:cNvPr id="6" name="Содержимое 5" descr="облако кус2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300192" y="116632"/>
            <a:ext cx="2376264" cy="1584176"/>
          </a:xfrm>
        </p:spPr>
      </p:pic>
      <p:pic>
        <p:nvPicPr>
          <p:cNvPr id="8" name="Рисунок 7" descr="облако кус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16632"/>
            <a:ext cx="2205902" cy="1572502"/>
          </a:xfrm>
          <a:prstGeom prst="rect">
            <a:avLst/>
          </a:prstGeom>
        </p:spPr>
      </p:pic>
      <p:pic>
        <p:nvPicPr>
          <p:cNvPr id="9" name="Содержимое 4" descr="сунду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5488329"/>
            <a:ext cx="1322558" cy="136967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1772816"/>
            <a:ext cx="3528392" cy="4896544"/>
          </a:xfrm>
          <a:prstGeom prst="roundRect">
            <a:avLst/>
          </a:prstGeom>
          <a:gradFill>
            <a:gsLst>
              <a:gs pos="0">
                <a:srgbClr val="C9F1FF"/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обязательность:</a:t>
            </a:r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высказывания только от лица Я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высказывания каждого (в свою меру открытости)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запреты участникам:</a:t>
            </a:r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запрет на использование местоимений Ты, Мы, Они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запрет на рассказ о других людях (только о своем проживании)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запрет на использование слов «понравилось/не понравилось»;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запрет перебивать выступление другого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запрет на комментарии 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запреты мастеру:</a:t>
            </a:r>
            <a:endParaRPr lang="ru-RU" sz="16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запрет на слово «например»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запрет на оценивание в любых формах (эмоциональное,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содержательное)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1772816"/>
            <a:ext cx="2376264" cy="3888432"/>
          </a:xfrm>
          <a:prstGeom prst="roundRect">
            <a:avLst/>
          </a:prstGeom>
          <a:gradFill>
            <a:gsLst>
              <a:gs pos="0">
                <a:srgbClr val="C9F1FF"/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правильно ли я понимаю, что…?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понял, что…, так ли это?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сказал, что…, и это значит, что…?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сказал…, значит ли это, что…?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3928" y="1844824"/>
            <a:ext cx="2232248" cy="4824536"/>
          </a:xfrm>
          <a:prstGeom prst="roundRect">
            <a:avLst/>
          </a:prstGeom>
          <a:gradFill>
            <a:gsLst>
              <a:gs pos="0">
                <a:srgbClr val="C9F1FF"/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*аплодисменты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отказ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критических замечаний,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позитивные высказывания,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отказ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любых высказываний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письменные конструктивные пометки на афишированных работах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Многообразие видов деятельности участников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педагогической мастерской</a:t>
            </a:r>
            <a:endParaRPr lang="ru-RU" dirty="0"/>
          </a:p>
        </p:txBody>
      </p:sp>
      <p:pic>
        <p:nvPicPr>
          <p:cNvPr id="6" name="Рисунок 5" descr="сунду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16632"/>
            <a:ext cx="1175028" cy="1007676"/>
          </a:xfrm>
          <a:prstGeom prst="rect">
            <a:avLst/>
          </a:prstGeom>
        </p:spPr>
      </p:pic>
      <p:pic>
        <p:nvPicPr>
          <p:cNvPr id="12" name="Содержимое 11" descr="схема скриншот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8568952" cy="5733256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chemeClr val="bg1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ФОРМ ДЕЯТЕЛЬНОСТИ,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ВЕДУЩИХ К КОММУНИКАЦИИ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кубик ру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3360374" cy="2664296"/>
          </a:xfrm>
        </p:spPr>
      </p:pic>
      <p:pic>
        <p:nvPicPr>
          <p:cNvPr id="8" name="Рисунок 7" descr="сунду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8294" y="5661248"/>
            <a:ext cx="1091061" cy="10076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35896" y="2852936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2348880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3140968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2996952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3429000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2420888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3284984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1960" y="2564904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2708920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980728"/>
            <a:ext cx="2448272" cy="23762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–усложняющаяся кооперация: в паре –затем в четверке (или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микрогруппе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другого состава) – далее в восьмерке (то есть группе большего состава, чем предыдущая)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4149080"/>
            <a:ext cx="2448272" cy="79208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упражнения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активитес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980728"/>
            <a:ext cx="3384376" cy="12241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проживание проблемной ситуации с неявным контекстом в единстве предметности,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социальности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жизненной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реальности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429000"/>
            <a:ext cx="2448272" cy="151216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– смена группового состава в продолжение одного занятия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5013176"/>
            <a:ext cx="2016224" cy="16561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– использование различных форм социализации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744" y="5013176"/>
            <a:ext cx="2880320" cy="16561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использование разных способов жеребьевки для организации нового состава групп или пар в каждое следующее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20072" y="5013176"/>
            <a:ext cx="2376264" cy="165618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социоконструкция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заданием высокой степени неопределенности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3284984"/>
            <a:ext cx="2448272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работа в парах сменного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состава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980728"/>
            <a:ext cx="2448272" cy="22322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9999">
                <a:schemeClr val="bg1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– рефлексия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паре,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группе,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кругу по очереди,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*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кругу по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готовности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621</TotalTime>
  <Words>475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Аспект развития коммуникативной функциональной грамотности  при обучении в технологии педагогической мастерской </vt:lpstr>
      <vt:lpstr>Функциональная грамотность </vt:lpstr>
      <vt:lpstr>Слайд 3</vt:lpstr>
      <vt:lpstr>методологические подходы к становлению и развитию  коммуникативной функциональной грамотности  в педагогической мастерской</vt:lpstr>
      <vt:lpstr>Инструментарий  для развития коммуникативной функциональной грамотности</vt:lpstr>
      <vt:lpstr>СОЗДАНИЕ АТМОСФЕРЫ БЕЗОПАСНЫХ КОММУНИКАЦИЙ</vt:lpstr>
      <vt:lpstr>Слайд 7</vt:lpstr>
      <vt:lpstr>Многообразие видов деятельности участников  в педагогической мастерской</vt:lpstr>
      <vt:lpstr>РАЗНООБРАЗИЕ ФОРМ ДЕЯТЕЛЬНОСТИ,  ВЕДУЩИХ К КОММУНИКАЦИИ</vt:lpstr>
      <vt:lpstr>Слайд 10</vt:lpstr>
      <vt:lpstr>Действия людей  с высокой коммуникативной функциональной грамотностью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Аспект коммуникативной функциональной грамотности при обучении в технологии педагогической мастерской</dc:title>
  <dc:creator>NADEJDA</dc:creator>
  <cp:lastModifiedBy>NADEJDA</cp:lastModifiedBy>
  <cp:revision>53</cp:revision>
  <dcterms:created xsi:type="dcterms:W3CDTF">2020-04-07T10:27:59Z</dcterms:created>
  <dcterms:modified xsi:type="dcterms:W3CDTF">2020-04-08T11:28:47Z</dcterms:modified>
</cp:coreProperties>
</file>